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  <p:sldMasterId id="2147483661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hJ+yVBkM0pKjA8KXf7AVyCyuVT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41c24659a_0_4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41c24659a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41c24659a_0_4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41c24659a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8747a827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8747a82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8747a827b_3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18747a827b_3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8747a827b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8747a82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8747a827b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8747a827b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8747a827b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8747a827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8747a827b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18747a827b_1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8747a827b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18747a827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8747a827b_2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8747a827b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41c24659a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141c24659a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41c24659a_0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41c24659a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cellular plasticity and heterogeneity are fundamental features of human tumors that play a major role in disease progression and treatment failure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Genetic diversity, epigenetic plasticity and interactions within the tumor microenvironment</a:t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significance of this is that</a:t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rare subpopulations of tumor cells may be an underlying cause of resistance or may facilitate metastasis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8747a827b_4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8747a827b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describes the landscape of heterogeneity within diverse cancer cell lines and identifies recurrent patterns of heterogeneity that are shared between tumors and specific cell lines</a:t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study intratumor heterogeneity (ITH)</a:t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identify common expression programs that varied within multiple cell lines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patterns of heterogeneity were as similar between cell lines from the same pool as they were between cell lines from different pools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Extensive variability in gene expression was identified across cells within individual cell 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8747a827b_4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8747a827b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multiplexed single-cell RNA-seq to profile 198 cancer cell lines from 22 cancer types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using tsne and dbscan to analyze the scrnaseq data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cells were clustered by their global expression profiles, and each cluster was mapped to the cell line with the most similar bulk RNA-seq profile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what we’re interested in is the mapping of scrnaseq to bulkrnaseq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41c24659a_0_4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41c24659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8747a827b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18747a827b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41c24659a_0_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41c24659a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8747a827b_6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18747a827b_6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1c24659a_0_79"/>
          <p:cNvSpPr/>
          <p:nvPr/>
        </p:nvSpPr>
        <p:spPr>
          <a:xfrm flipH="1" rot="10800000">
            <a:off x="-994705" y="40332"/>
            <a:ext cx="14144400" cy="513300"/>
          </a:xfrm>
          <a:prstGeom prst="trapezoid">
            <a:avLst>
              <a:gd fmla="val 91718" name="adj"/>
            </a:avLst>
          </a:prstGeom>
          <a:solidFill>
            <a:srgbClr val="7BAFD4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1141c24659a_0_79"/>
          <p:cNvSpPr/>
          <p:nvPr/>
        </p:nvSpPr>
        <p:spPr>
          <a:xfrm flipH="1" rot="10800000">
            <a:off x="-608129" y="-82192"/>
            <a:ext cx="14144400" cy="513300"/>
          </a:xfrm>
          <a:prstGeom prst="trapezoid">
            <a:avLst>
              <a:gd fmla="val 91718" name="adj"/>
            </a:avLst>
          </a:prstGeom>
          <a:solidFill>
            <a:srgbClr val="3A3838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" name="Google Shape;83;g1141c24659a_0_79"/>
          <p:cNvGrpSpPr/>
          <p:nvPr/>
        </p:nvGrpSpPr>
        <p:grpSpPr>
          <a:xfrm>
            <a:off x="9549774" y="4736"/>
            <a:ext cx="2673329" cy="523200"/>
            <a:chOff x="7153473" y="69788"/>
            <a:chExt cx="2005047" cy="523200"/>
          </a:xfrm>
        </p:grpSpPr>
        <p:grpSp>
          <p:nvGrpSpPr>
            <p:cNvPr id="84" name="Google Shape;84;g1141c24659a_0_79"/>
            <p:cNvGrpSpPr/>
            <p:nvPr/>
          </p:nvGrpSpPr>
          <p:grpSpPr>
            <a:xfrm>
              <a:off x="7153473" y="151819"/>
              <a:ext cx="508050" cy="238249"/>
              <a:chOff x="7153473" y="151819"/>
              <a:chExt cx="508050" cy="238249"/>
            </a:xfrm>
          </p:grpSpPr>
          <p:sp>
            <p:nvSpPr>
              <p:cNvPr id="85" name="Google Shape;85;g1141c24659a_0_79"/>
              <p:cNvSpPr/>
              <p:nvPr/>
            </p:nvSpPr>
            <p:spPr>
              <a:xfrm>
                <a:off x="715347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g1141c24659a_0_79"/>
              <p:cNvSpPr/>
              <p:nvPr/>
            </p:nvSpPr>
            <p:spPr>
              <a:xfrm>
                <a:off x="728682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g1141c24659a_0_79"/>
              <p:cNvSpPr/>
              <p:nvPr/>
            </p:nvSpPr>
            <p:spPr>
              <a:xfrm>
                <a:off x="742017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g1141c24659a_0_79"/>
              <p:cNvSpPr/>
              <p:nvPr/>
            </p:nvSpPr>
            <p:spPr>
              <a:xfrm>
                <a:off x="755352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g1141c24659a_0_79"/>
              <p:cNvSpPr/>
              <p:nvPr/>
            </p:nvSpPr>
            <p:spPr>
              <a:xfrm>
                <a:off x="728682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g1141c24659a_0_79"/>
              <p:cNvSpPr/>
              <p:nvPr/>
            </p:nvSpPr>
            <p:spPr>
              <a:xfrm>
                <a:off x="742017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g1141c24659a_0_79"/>
              <p:cNvSpPr/>
              <p:nvPr/>
            </p:nvSpPr>
            <p:spPr>
              <a:xfrm>
                <a:off x="755352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2" name="Google Shape;92;g1141c24659a_0_79"/>
              <p:cNvCxnSpPr/>
              <p:nvPr/>
            </p:nvCxnSpPr>
            <p:spPr>
              <a:xfrm>
                <a:off x="7204273" y="205831"/>
                <a:ext cx="400200" cy="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" name="Google Shape;93;g1141c24659a_0_79"/>
              <p:cNvCxnSpPr/>
              <p:nvPr/>
            </p:nvCxnSpPr>
            <p:spPr>
              <a:xfrm>
                <a:off x="7337697" y="336080"/>
                <a:ext cx="266700" cy="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g1141c24659a_0_79"/>
              <p:cNvCxnSpPr/>
              <p:nvPr/>
            </p:nvCxnSpPr>
            <p:spPr>
              <a:xfrm rot="10800000">
                <a:off x="7340835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g1141c24659a_0_79"/>
              <p:cNvCxnSpPr/>
              <p:nvPr/>
            </p:nvCxnSpPr>
            <p:spPr>
              <a:xfrm rot="10800000">
                <a:off x="7604323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g1141c24659a_0_79"/>
              <p:cNvCxnSpPr/>
              <p:nvPr/>
            </p:nvCxnSpPr>
            <p:spPr>
              <a:xfrm rot="10800000">
                <a:off x="7474148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97" name="Google Shape;97;g1141c24659a_0_79"/>
            <p:cNvSpPr txBox="1"/>
            <p:nvPr/>
          </p:nvSpPr>
          <p:spPr>
            <a:xfrm>
              <a:off x="7633920" y="69788"/>
              <a:ext cx="1524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2ABD9"/>
                  </a:solidFill>
                  <a:latin typeface="Calibri"/>
                  <a:ea typeface="Calibri"/>
                  <a:cs typeface="Calibri"/>
                  <a:sym typeface="Calibri"/>
                </a:rPr>
                <a:t>Biological &amp; Biomedical Sciences Program</a:t>
              </a:r>
              <a:endParaRPr sz="1900"/>
            </a:p>
          </p:txBody>
        </p:sp>
      </p:grpSp>
      <p:sp>
        <p:nvSpPr>
          <p:cNvPr id="98" name="Google Shape;98;g1141c24659a_0_7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A">
  <p:cSld name="Cover A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41c24659a_0_329"/>
          <p:cNvSpPr txBox="1"/>
          <p:nvPr>
            <p:ph type="title"/>
          </p:nvPr>
        </p:nvSpPr>
        <p:spPr>
          <a:xfrm>
            <a:off x="495300" y="568036"/>
            <a:ext cx="112293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1141c24659a_0_329"/>
          <p:cNvSpPr txBox="1"/>
          <p:nvPr>
            <p:ph idx="1" type="body"/>
          </p:nvPr>
        </p:nvSpPr>
        <p:spPr>
          <a:xfrm>
            <a:off x="495300" y="3401842"/>
            <a:ext cx="11229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50"/>
              <a:buNone/>
              <a:defRPr sz="195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A black and white logo&#10;&#10;Description automatically generated with low confidence" id="108" name="Google Shape;108;g1141c24659a_0_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5299" y="5660652"/>
            <a:ext cx="4011389" cy="70443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141c24659a_0_3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</a:defRPr>
            </a:lvl1pPr>
            <a:lvl2pPr lvl="1">
              <a:buNone/>
              <a:defRPr sz="1300">
                <a:solidFill>
                  <a:schemeClr val="accent1"/>
                </a:solidFill>
              </a:defRPr>
            </a:lvl2pPr>
            <a:lvl3pPr lvl="2">
              <a:buNone/>
              <a:defRPr sz="1300">
                <a:solidFill>
                  <a:schemeClr val="accent1"/>
                </a:solidFill>
              </a:defRPr>
            </a:lvl3pPr>
            <a:lvl4pPr lvl="3">
              <a:buNone/>
              <a:defRPr sz="1300">
                <a:solidFill>
                  <a:schemeClr val="accent1"/>
                </a:solidFill>
              </a:defRPr>
            </a:lvl4pPr>
            <a:lvl5pPr lvl="4">
              <a:buNone/>
              <a:defRPr sz="1300">
                <a:solidFill>
                  <a:schemeClr val="accent1"/>
                </a:solidFill>
              </a:defRPr>
            </a:lvl5pPr>
            <a:lvl6pPr lvl="5">
              <a:buNone/>
              <a:defRPr sz="1300">
                <a:solidFill>
                  <a:schemeClr val="accent1"/>
                </a:solidFill>
              </a:defRPr>
            </a:lvl6pPr>
            <a:lvl7pPr lvl="6">
              <a:buNone/>
              <a:defRPr sz="1300">
                <a:solidFill>
                  <a:schemeClr val="accent1"/>
                </a:solidFill>
              </a:defRPr>
            </a:lvl7pPr>
            <a:lvl8pPr lvl="7">
              <a:buNone/>
              <a:defRPr sz="1300">
                <a:solidFill>
                  <a:schemeClr val="accent1"/>
                </a:solidFill>
              </a:defRPr>
            </a:lvl8pPr>
            <a:lvl9pPr lvl="8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41c24659a_0_333"/>
          <p:cNvSpPr/>
          <p:nvPr/>
        </p:nvSpPr>
        <p:spPr>
          <a:xfrm flipH="1" rot="10800000">
            <a:off x="-994705" y="40332"/>
            <a:ext cx="14144400" cy="513300"/>
          </a:xfrm>
          <a:prstGeom prst="trapezoid">
            <a:avLst>
              <a:gd fmla="val 91718" name="adj"/>
            </a:avLst>
          </a:prstGeom>
          <a:solidFill>
            <a:srgbClr val="7BAF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141c24659a_0_333"/>
          <p:cNvSpPr/>
          <p:nvPr/>
        </p:nvSpPr>
        <p:spPr>
          <a:xfrm flipH="1" rot="10800000">
            <a:off x="-608129" y="-82192"/>
            <a:ext cx="14144400" cy="513300"/>
          </a:xfrm>
          <a:prstGeom prst="trapezoid">
            <a:avLst>
              <a:gd fmla="val 91718" name="adj"/>
            </a:avLst>
          </a:prstGeom>
          <a:solidFill>
            <a:srgbClr val="3A38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g1141c24659a_0_333"/>
          <p:cNvGrpSpPr/>
          <p:nvPr/>
        </p:nvGrpSpPr>
        <p:grpSpPr>
          <a:xfrm>
            <a:off x="9549774" y="4736"/>
            <a:ext cx="2673329" cy="400200"/>
            <a:chOff x="7153473" y="69788"/>
            <a:chExt cx="2005047" cy="400200"/>
          </a:xfrm>
        </p:grpSpPr>
        <p:grpSp>
          <p:nvGrpSpPr>
            <p:cNvPr id="114" name="Google Shape;114;g1141c24659a_0_333"/>
            <p:cNvGrpSpPr/>
            <p:nvPr/>
          </p:nvGrpSpPr>
          <p:grpSpPr>
            <a:xfrm>
              <a:off x="7153473" y="151819"/>
              <a:ext cx="508050" cy="238249"/>
              <a:chOff x="7153473" y="151819"/>
              <a:chExt cx="508050" cy="238249"/>
            </a:xfrm>
          </p:grpSpPr>
          <p:sp>
            <p:nvSpPr>
              <p:cNvPr id="115" name="Google Shape;115;g1141c24659a_0_333"/>
              <p:cNvSpPr/>
              <p:nvPr/>
            </p:nvSpPr>
            <p:spPr>
              <a:xfrm>
                <a:off x="715347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g1141c24659a_0_333"/>
              <p:cNvSpPr/>
              <p:nvPr/>
            </p:nvSpPr>
            <p:spPr>
              <a:xfrm>
                <a:off x="728682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g1141c24659a_0_333"/>
              <p:cNvSpPr/>
              <p:nvPr/>
            </p:nvSpPr>
            <p:spPr>
              <a:xfrm>
                <a:off x="742017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g1141c24659a_0_333"/>
              <p:cNvSpPr/>
              <p:nvPr/>
            </p:nvSpPr>
            <p:spPr>
              <a:xfrm>
                <a:off x="755352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g1141c24659a_0_333"/>
              <p:cNvSpPr/>
              <p:nvPr/>
            </p:nvSpPr>
            <p:spPr>
              <a:xfrm>
                <a:off x="728682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g1141c24659a_0_333"/>
              <p:cNvSpPr/>
              <p:nvPr/>
            </p:nvSpPr>
            <p:spPr>
              <a:xfrm>
                <a:off x="742017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g1141c24659a_0_333"/>
              <p:cNvSpPr/>
              <p:nvPr/>
            </p:nvSpPr>
            <p:spPr>
              <a:xfrm>
                <a:off x="755352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2" name="Google Shape;122;g1141c24659a_0_333"/>
              <p:cNvCxnSpPr/>
              <p:nvPr/>
            </p:nvCxnSpPr>
            <p:spPr>
              <a:xfrm>
                <a:off x="7204273" y="205831"/>
                <a:ext cx="400200" cy="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g1141c24659a_0_333"/>
              <p:cNvCxnSpPr/>
              <p:nvPr/>
            </p:nvCxnSpPr>
            <p:spPr>
              <a:xfrm>
                <a:off x="7337697" y="336080"/>
                <a:ext cx="266700" cy="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g1141c24659a_0_333"/>
              <p:cNvCxnSpPr/>
              <p:nvPr/>
            </p:nvCxnSpPr>
            <p:spPr>
              <a:xfrm rot="10800000">
                <a:off x="7340835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g1141c24659a_0_333"/>
              <p:cNvCxnSpPr/>
              <p:nvPr/>
            </p:nvCxnSpPr>
            <p:spPr>
              <a:xfrm rot="10800000">
                <a:off x="7604323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g1141c24659a_0_333"/>
              <p:cNvCxnSpPr/>
              <p:nvPr/>
            </p:nvCxnSpPr>
            <p:spPr>
              <a:xfrm rot="10800000">
                <a:off x="7474148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27" name="Google Shape;127;g1141c24659a_0_333"/>
            <p:cNvSpPr txBox="1"/>
            <p:nvPr/>
          </p:nvSpPr>
          <p:spPr>
            <a:xfrm>
              <a:off x="7633920" y="69788"/>
              <a:ext cx="152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62ABD9"/>
                  </a:solidFill>
                  <a:latin typeface="Calibri"/>
                  <a:ea typeface="Calibri"/>
                  <a:cs typeface="Calibri"/>
                  <a:sym typeface="Calibri"/>
                </a:rPr>
                <a:t>Biological &amp; Biomedical Sciences Program</a:t>
              </a:r>
              <a:endParaRPr/>
            </a:p>
          </p:txBody>
        </p:sp>
      </p:grpSp>
      <p:sp>
        <p:nvSpPr>
          <p:cNvPr id="128" name="Google Shape;128;g1141c24659a_0_33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41c24659a_0_351"/>
          <p:cNvSpPr/>
          <p:nvPr/>
        </p:nvSpPr>
        <p:spPr>
          <a:xfrm flipH="1" rot="10800000">
            <a:off x="-1470311" y="122396"/>
            <a:ext cx="11557200" cy="513300"/>
          </a:xfrm>
          <a:prstGeom prst="trapezoid">
            <a:avLst>
              <a:gd fmla="val 91718" name="adj"/>
            </a:avLst>
          </a:prstGeom>
          <a:solidFill>
            <a:srgbClr val="7BAF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141c24659a_0_351"/>
          <p:cNvSpPr/>
          <p:nvPr/>
        </p:nvSpPr>
        <p:spPr>
          <a:xfrm flipH="1" rot="10800000">
            <a:off x="-1083735" y="-128"/>
            <a:ext cx="11557200" cy="513300"/>
          </a:xfrm>
          <a:prstGeom prst="trapezoid">
            <a:avLst>
              <a:gd fmla="val 91718" name="adj"/>
            </a:avLst>
          </a:prstGeom>
          <a:solidFill>
            <a:srgbClr val="3A38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1141c24659a_0_351"/>
          <p:cNvSpPr txBox="1"/>
          <p:nvPr/>
        </p:nvSpPr>
        <p:spPr>
          <a:xfrm>
            <a:off x="468691" y="33687"/>
            <a:ext cx="689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clear cell renal cell carcinoma?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141c24659a_0_35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1c24659a_0_355"/>
          <p:cNvSpPr txBox="1"/>
          <p:nvPr>
            <p:ph type="ctrTitle"/>
          </p:nvPr>
        </p:nvSpPr>
        <p:spPr>
          <a:xfrm>
            <a:off x="914400" y="1122363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1141c24659a_0_35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g1141c24659a_0_355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141c24659a_0_355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1141c24659a_0_355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1c24659a_0_361"/>
          <p:cNvSpPr txBox="1"/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1141c24659a_0_361"/>
          <p:cNvSpPr txBox="1"/>
          <p:nvPr>
            <p:ph idx="1" type="body"/>
          </p:nvPr>
        </p:nvSpPr>
        <p:spPr>
          <a:xfrm>
            <a:off x="831851" y="4589464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3" name="Google Shape;143;g1141c24659a_0_361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1141c24659a_0_361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1141c24659a_0_361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41c24659a_0_367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1141c24659a_0_36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g1141c24659a_0_36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1141c24659a_0_367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1141c24659a_0_367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1141c24659a_0_367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41c24659a_0_374"/>
          <p:cNvSpPr txBox="1"/>
          <p:nvPr>
            <p:ph type="title"/>
          </p:nvPr>
        </p:nvSpPr>
        <p:spPr>
          <a:xfrm>
            <a:off x="839788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1141c24659a_0_374"/>
          <p:cNvSpPr txBox="1"/>
          <p:nvPr>
            <p:ph idx="1" type="body"/>
          </p:nvPr>
        </p:nvSpPr>
        <p:spPr>
          <a:xfrm>
            <a:off x="839789" y="1681163"/>
            <a:ext cx="51576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g1141c24659a_0_374"/>
          <p:cNvSpPr txBox="1"/>
          <p:nvPr>
            <p:ph idx="2" type="body"/>
          </p:nvPr>
        </p:nvSpPr>
        <p:spPr>
          <a:xfrm>
            <a:off x="839789" y="2505075"/>
            <a:ext cx="51576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g1141c24659a_0_37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g1141c24659a_0_37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g1141c24659a_0_374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1141c24659a_0_374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1141c24659a_0_37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41c24659a_0_383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1141c24659a_0_383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1141c24659a_0_383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1141c24659a_0_38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41c24659a_0_388"/>
          <p:cNvSpPr txBox="1"/>
          <p:nvPr>
            <p:ph type="title"/>
          </p:nvPr>
        </p:nvSpPr>
        <p:spPr>
          <a:xfrm>
            <a:off x="839788" y="457200"/>
            <a:ext cx="3932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g1141c24659a_0_388"/>
          <p:cNvSpPr txBox="1"/>
          <p:nvPr>
            <p:ph idx="1" type="body"/>
          </p:nvPr>
        </p:nvSpPr>
        <p:spPr>
          <a:xfrm>
            <a:off x="5183188" y="987426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70" name="Google Shape;170;g1141c24659a_0_388"/>
          <p:cNvSpPr txBox="1"/>
          <p:nvPr>
            <p:ph idx="2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g1141c24659a_0_388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g1141c24659a_0_388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1141c24659a_0_388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41c24659a_0_395"/>
          <p:cNvSpPr txBox="1"/>
          <p:nvPr>
            <p:ph type="title"/>
          </p:nvPr>
        </p:nvSpPr>
        <p:spPr>
          <a:xfrm>
            <a:off x="839788" y="457200"/>
            <a:ext cx="3932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g1141c24659a_0_395"/>
          <p:cNvSpPr/>
          <p:nvPr>
            <p:ph idx="2" type="pic"/>
          </p:nvPr>
        </p:nvSpPr>
        <p:spPr>
          <a:xfrm>
            <a:off x="5183188" y="987426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g1141c24659a_0_395"/>
          <p:cNvSpPr txBox="1"/>
          <p:nvPr>
            <p:ph idx="1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8" name="Google Shape;178;g1141c24659a_0_395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1141c24659a_0_395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g1141c24659a_0_395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41c24659a_0_402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g1141c24659a_0_40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g1141c24659a_0_402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g1141c24659a_0_402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g1141c24659a_0_402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41c24659a_0_40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g1141c24659a_0_40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g1141c24659a_0_408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g1141c24659a_0_408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g1141c24659a_0_408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8747a827b_1_18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g118747a827b_1_18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g118747a827b_1_18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g118747a827b_1_18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g118747a827b_1_18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8747a827b_6_16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g118747a827b_6_16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g118747a827b_6_16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118747a827b_6_16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g118747a827b_6_1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8747a827b_6_1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g118747a827b_6_1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g118747a827b_6_17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g118747a827b_6_17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g118747a827b_6_1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8747a827b_6_17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g118747a827b_6_17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g118747a827b_6_1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8747a827b_6_18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g118747a827b_6_18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4" name="Google Shape;224;g118747a827b_6_18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g118747a827b_6_18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g118747a827b_6_1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8747a827b_6_1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g118747a827b_6_18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g118747a827b_6_18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g118747a827b_6_18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g118747a827b_6_18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g118747a827b_6_1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8747a827b_6_19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g118747a827b_6_19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7" name="Google Shape;237;g118747a827b_6_19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g118747a827b_6_19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9" name="Google Shape;239;g118747a827b_6_19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g118747a827b_6_19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g118747a827b_6_19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g118747a827b_6_19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8747a827b_6_20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g118747a827b_6_20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g118747a827b_6_20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g118747a827b_6_2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8747a827b_6_20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g118747a827b_6_20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51" name="Google Shape;251;g118747a827b_6_20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2" name="Google Shape;252;g118747a827b_6_20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g118747a827b_6_20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g118747a827b_6_20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8747a827b_6_21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g118747a827b_6_21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g118747a827b_6_21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9" name="Google Shape;259;g118747a827b_6_2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g118747a827b_6_2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g118747a827b_6_2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8747a827b_6_2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g118747a827b_6_22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g118747a827b_6_2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g118747a827b_6_2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g118747a827b_6_2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8747a827b_6_22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g118747a827b_6_22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g118747a827b_6_2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g118747a827b_6_2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g118747a827b_6_2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41c24659a_0_323"/>
          <p:cNvSpPr txBox="1"/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g1141c24659a_0_3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g1141c24659a_0_323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g1141c24659a_0_323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g1141c24659a_0_32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8747a827b_6_1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1" name="Google Shape;201;g118747a827b_6_15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g118747a827b_6_15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g118747a827b_6_15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g118747a827b_6_1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rioniLab/miloR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ran.r-project.org/web/packages/dbscan/index.html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s://towardsdatascience.com/dbscan-clustering-explained-97556a2ad556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johnlin89/UNC-COMP790-166-Pan-Cancer-Project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"/>
          <p:cNvSpPr txBox="1"/>
          <p:nvPr>
            <p:ph type="ctrTitle"/>
          </p:nvPr>
        </p:nvSpPr>
        <p:spPr>
          <a:xfrm>
            <a:off x="605700" y="1122375"/>
            <a:ext cx="11174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t/>
            </a:r>
            <a:endParaRPr sz="3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en-US" sz="34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Project proposal</a:t>
            </a:r>
            <a:endParaRPr sz="34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en-US" sz="3400">
                <a:latin typeface="Arial"/>
                <a:ea typeface="Arial"/>
                <a:cs typeface="Arial"/>
                <a:sym typeface="Arial"/>
              </a:rPr>
              <a:t>Exploring expression programs of heterogeneity in pan-cancer cell line data</a:t>
            </a:r>
            <a:endParaRPr sz="3400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"/>
          <p:cNvSpPr txBox="1"/>
          <p:nvPr>
            <p:ph idx="1" type="subTitle"/>
          </p:nvPr>
        </p:nvSpPr>
        <p:spPr>
          <a:xfrm>
            <a:off x="2635850" y="5697944"/>
            <a:ext cx="91440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March 7th,2022</a:t>
            </a:r>
            <a:endParaRPr/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John Lin, Amrita Nallathambi, Jess Byun</a:t>
            </a:r>
            <a:endParaRPr sz="3200"/>
          </a:p>
        </p:txBody>
      </p:sp>
      <p:pic>
        <p:nvPicPr>
          <p:cNvPr id="280" name="Google Shape;28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2675" y="134925"/>
            <a:ext cx="209550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41c24659a_0_433"/>
          <p:cNvSpPr txBox="1"/>
          <p:nvPr/>
        </p:nvSpPr>
        <p:spPr>
          <a:xfrm>
            <a:off x="271123" y="-4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cPCA</a:t>
            </a:r>
            <a:endParaRPr/>
          </a:p>
        </p:txBody>
      </p:sp>
      <p:pic>
        <p:nvPicPr>
          <p:cNvPr id="395" name="Google Shape;395;g1141c24659a_0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671" y="1329205"/>
            <a:ext cx="2477173" cy="189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141c24659a_0_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8475" y="1267949"/>
            <a:ext cx="2058275" cy="18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141c24659a_0_433"/>
          <p:cNvSpPr txBox="1"/>
          <p:nvPr/>
        </p:nvSpPr>
        <p:spPr>
          <a:xfrm>
            <a:off x="481533" y="869946"/>
            <a:ext cx="943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Principal component analysis (PCA): High variance directions give the most interesting directions </a:t>
            </a:r>
            <a:endParaRPr/>
          </a:p>
        </p:txBody>
      </p:sp>
      <p:sp>
        <p:nvSpPr>
          <p:cNvPr id="398" name="Google Shape;398;g1141c24659a_0_433"/>
          <p:cNvSpPr txBox="1"/>
          <p:nvPr/>
        </p:nvSpPr>
        <p:spPr>
          <a:xfrm>
            <a:off x="481513" y="3481764"/>
            <a:ext cx="238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Contrastive PCA (cPCA)</a:t>
            </a:r>
            <a:endParaRPr/>
          </a:p>
        </p:txBody>
      </p:sp>
      <p:pic>
        <p:nvPicPr>
          <p:cNvPr id="399" name="Google Shape;399;g1141c24659a_0_4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933" y="3925815"/>
            <a:ext cx="7478225" cy="293217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141c24659a_0_433"/>
          <p:cNvSpPr txBox="1"/>
          <p:nvPr/>
        </p:nvSpPr>
        <p:spPr>
          <a:xfrm>
            <a:off x="8698575" y="6389700"/>
            <a:ext cx="37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Abubakar Abid,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 Commun.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2018.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41c24659a_0_430"/>
          <p:cNvSpPr txBox="1"/>
          <p:nvPr/>
        </p:nvSpPr>
        <p:spPr>
          <a:xfrm>
            <a:off x="271123" y="-4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MILO</a:t>
            </a:r>
            <a:endParaRPr/>
          </a:p>
        </p:txBody>
      </p:sp>
      <p:pic>
        <p:nvPicPr>
          <p:cNvPr id="406" name="Google Shape;406;g1141c24659a_0_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50" y="2636625"/>
            <a:ext cx="3758750" cy="33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141c24659a_0_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25" y="3057100"/>
            <a:ext cx="4372375" cy="28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141c24659a_0_430"/>
          <p:cNvSpPr/>
          <p:nvPr/>
        </p:nvSpPr>
        <p:spPr>
          <a:xfrm>
            <a:off x="5477313" y="4130075"/>
            <a:ext cx="8004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141c24659a_0_430"/>
          <p:cNvSpPr txBox="1"/>
          <p:nvPr/>
        </p:nvSpPr>
        <p:spPr>
          <a:xfrm>
            <a:off x="492850" y="834050"/>
            <a:ext cx="840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Avoids discrete clustering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KNN graph-based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puts nodes into neighborhoods (can overlap)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Negative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binomial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GLM for differential abundance testing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1141c24659a_0_430"/>
          <p:cNvSpPr txBox="1"/>
          <p:nvPr/>
        </p:nvSpPr>
        <p:spPr>
          <a:xfrm>
            <a:off x="1862025" y="6079750"/>
            <a:ext cx="10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index cell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1141c24659a_0_430"/>
          <p:cNvSpPr/>
          <p:nvPr/>
        </p:nvSpPr>
        <p:spPr>
          <a:xfrm>
            <a:off x="9356800" y="4391900"/>
            <a:ext cx="891900" cy="64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g1141c24659a_0_4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8977" y="1117998"/>
            <a:ext cx="5184348" cy="14656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3" name="Google Shape;413;g1141c24659a_0_430"/>
          <p:cNvSpPr txBox="1"/>
          <p:nvPr/>
        </p:nvSpPr>
        <p:spPr>
          <a:xfrm>
            <a:off x="8607350" y="6479950"/>
            <a:ext cx="37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Emma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Dann,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 Biotechnology.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8747a827b_0_8"/>
          <p:cNvSpPr txBox="1"/>
          <p:nvPr/>
        </p:nvSpPr>
        <p:spPr>
          <a:xfrm>
            <a:off x="271123" y="-4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DBSCAN</a:t>
            </a:r>
            <a:endParaRPr/>
          </a:p>
        </p:txBody>
      </p:sp>
      <p:sp>
        <p:nvSpPr>
          <p:cNvPr id="419" name="Google Shape;419;g118747a827b_0_8"/>
          <p:cNvSpPr txBox="1"/>
          <p:nvPr/>
        </p:nvSpPr>
        <p:spPr>
          <a:xfrm>
            <a:off x="492850" y="834050"/>
            <a:ext cx="8404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Density-based spatial clustering of applications with noise…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Clustering-based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Good at finding high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density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regions and outliers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Starting point chosen at random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118747a827b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12" y="2532300"/>
            <a:ext cx="5270665" cy="368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18747a827b_0_8"/>
          <p:cNvSpPr txBox="1"/>
          <p:nvPr/>
        </p:nvSpPr>
        <p:spPr>
          <a:xfrm>
            <a:off x="6656500" y="2809150"/>
            <a:ext cx="4905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User defines: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eps (radius, defines neighborhood points)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minPts (min # points in cluster)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Point Classes: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Core Point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(red)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Border Point </a:t>
            </a:r>
            <a:r>
              <a:rPr lang="en-US" sz="18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(yellow)</a:t>
            </a:r>
            <a:endParaRPr sz="180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Outlier Point </a:t>
            </a: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(blue)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118747a827b_0_8"/>
          <p:cNvSpPr txBox="1"/>
          <p:nvPr/>
        </p:nvSpPr>
        <p:spPr>
          <a:xfrm>
            <a:off x="2166825" y="6102900"/>
            <a:ext cx="174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eps = some distance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minPts = 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18747a827b_0_8"/>
          <p:cNvSpPr txBox="1"/>
          <p:nvPr/>
        </p:nvSpPr>
        <p:spPr>
          <a:xfrm>
            <a:off x="8218325" y="6457800"/>
            <a:ext cx="42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Soner Yildrim.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DBSCAN Clustering — Explained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2020.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8747a827b_3_15"/>
          <p:cNvSpPr txBox="1"/>
          <p:nvPr/>
        </p:nvSpPr>
        <p:spPr>
          <a:xfrm>
            <a:off x="281123" y="10146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/>
          </a:p>
        </p:txBody>
      </p:sp>
      <p:sp>
        <p:nvSpPr>
          <p:cNvPr id="429" name="Google Shape;429;g118747a827b_3_15"/>
          <p:cNvSpPr txBox="1"/>
          <p:nvPr/>
        </p:nvSpPr>
        <p:spPr>
          <a:xfrm>
            <a:off x="1076425" y="991378"/>
            <a:ext cx="47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/>
          </a:p>
        </p:txBody>
      </p:sp>
      <p:sp>
        <p:nvSpPr>
          <p:cNvPr id="430" name="Google Shape;430;g118747a827b_3_15"/>
          <p:cNvSpPr txBox="1"/>
          <p:nvPr/>
        </p:nvSpPr>
        <p:spPr>
          <a:xfrm>
            <a:off x="1627416" y="1311536"/>
            <a:ext cx="802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Background of pan-cancer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heterogeneity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118747a827b_3_15"/>
          <p:cNvSpPr txBox="1"/>
          <p:nvPr/>
        </p:nvSpPr>
        <p:spPr>
          <a:xfrm>
            <a:off x="1076425" y="2161541"/>
            <a:ext cx="67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Data &amp; Methods</a:t>
            </a:r>
            <a:endParaRPr/>
          </a:p>
        </p:txBody>
      </p:sp>
      <p:sp>
        <p:nvSpPr>
          <p:cNvPr id="432" name="Google Shape;432;g118747a827b_3_15"/>
          <p:cNvSpPr txBox="1"/>
          <p:nvPr/>
        </p:nvSpPr>
        <p:spPr>
          <a:xfrm>
            <a:off x="1076424" y="4511095"/>
            <a:ext cx="47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Di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scussion</a:t>
            </a:r>
            <a:endParaRPr/>
          </a:p>
        </p:txBody>
      </p:sp>
      <p:sp>
        <p:nvSpPr>
          <p:cNvPr id="433" name="Google Shape;433;g118747a827b_3_15"/>
          <p:cNvSpPr txBox="1"/>
          <p:nvPr/>
        </p:nvSpPr>
        <p:spPr>
          <a:xfrm>
            <a:off x="1627416" y="2616786"/>
            <a:ext cx="8025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Overall Workflow scheme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cPCA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MILO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DBSCAN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118747a827b_3_15"/>
          <p:cNvSpPr txBox="1"/>
          <p:nvPr/>
        </p:nvSpPr>
        <p:spPr>
          <a:xfrm>
            <a:off x="1627416" y="4966336"/>
            <a:ext cx="802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Work Timeline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g118747a827b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88" y="840112"/>
            <a:ext cx="11281025" cy="361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8747a827b_2_0"/>
          <p:cNvSpPr txBox="1"/>
          <p:nvPr/>
        </p:nvSpPr>
        <p:spPr>
          <a:xfrm>
            <a:off x="271126" y="0"/>
            <a:ext cx="26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/>
          </a:p>
        </p:txBody>
      </p:sp>
      <p:sp>
        <p:nvSpPr>
          <p:cNvPr id="441" name="Google Shape;441;g118747a827b_2_0"/>
          <p:cNvSpPr txBox="1"/>
          <p:nvPr/>
        </p:nvSpPr>
        <p:spPr>
          <a:xfrm>
            <a:off x="289500" y="720950"/>
            <a:ext cx="116130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preprocessing and quality control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Gene selection and dataset reduction (bulk RNA-seq has 50,000 genes)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Batch effects, varying coverage, alignment quality, etc.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Revealing patterns of heterogeneity may be more difficult with bulk RNA-seq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Alternative methods?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Work Timeline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Pan Cancer Project Repo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g118747a827b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66800"/>
            <a:ext cx="1028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8747a827b_3_11"/>
          <p:cNvSpPr txBox="1"/>
          <p:nvPr/>
        </p:nvSpPr>
        <p:spPr>
          <a:xfrm>
            <a:off x="3777425" y="2317725"/>
            <a:ext cx="642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Supplemental Slides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8747a827b_1_47"/>
          <p:cNvSpPr txBox="1"/>
          <p:nvPr/>
        </p:nvSpPr>
        <p:spPr>
          <a:xfrm>
            <a:off x="271123" y="-4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endParaRPr/>
          </a:p>
        </p:txBody>
      </p:sp>
      <p:sp>
        <p:nvSpPr>
          <p:cNvPr id="453" name="Google Shape;453;g118747a827b_1_47"/>
          <p:cNvSpPr txBox="1"/>
          <p:nvPr/>
        </p:nvSpPr>
        <p:spPr>
          <a:xfrm>
            <a:off x="838198" y="942590"/>
            <a:ext cx="51672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Dataset: scRNA-seq</a:t>
            </a:r>
            <a:endParaRPr/>
          </a:p>
        </p:txBody>
      </p:sp>
      <p:sp>
        <p:nvSpPr>
          <p:cNvPr id="454" name="Google Shape;454;g118747a827b_1_47"/>
          <p:cNvSpPr txBox="1"/>
          <p:nvPr/>
        </p:nvSpPr>
        <p:spPr>
          <a:xfrm>
            <a:off x="6186619" y="942590"/>
            <a:ext cx="51789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198 cancer cell lines,22 cancer type 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8 pools generated consisting of 24-27 cell lines + HNSCC cell line (8 cell-lines)</a:t>
            </a:r>
            <a:endParaRPr/>
          </a:p>
        </p:txBody>
      </p:sp>
      <p:pic>
        <p:nvPicPr>
          <p:cNvPr id="455" name="Google Shape;455;g118747a827b_1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8394" y="3225460"/>
            <a:ext cx="5167185" cy="28936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g118747a827b_1_47"/>
          <p:cNvGrpSpPr/>
          <p:nvPr/>
        </p:nvGrpSpPr>
        <p:grpSpPr>
          <a:xfrm>
            <a:off x="826421" y="2883133"/>
            <a:ext cx="5233131" cy="3578275"/>
            <a:chOff x="826421" y="2488358"/>
            <a:chExt cx="5233131" cy="3578275"/>
          </a:xfrm>
        </p:grpSpPr>
        <p:pic>
          <p:nvPicPr>
            <p:cNvPr id="457" name="Google Shape;457;g118747a827b_1_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2368" y="2488358"/>
              <a:ext cx="5167184" cy="357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g118747a827b_1_47"/>
            <p:cNvSpPr txBox="1"/>
            <p:nvPr/>
          </p:nvSpPr>
          <p:spPr>
            <a:xfrm>
              <a:off x="826421" y="2512678"/>
              <a:ext cx="622800" cy="338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8747a827b_1_193"/>
          <p:cNvSpPr txBox="1"/>
          <p:nvPr/>
        </p:nvSpPr>
        <p:spPr>
          <a:xfrm>
            <a:off x="8276905" y="574755"/>
            <a:ext cx="28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RAS/MAPK pathway?</a:t>
            </a:r>
            <a:endParaRPr/>
          </a:p>
        </p:txBody>
      </p:sp>
      <p:pic>
        <p:nvPicPr>
          <p:cNvPr id="464" name="Google Shape;464;g118747a827b_1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13" y="974865"/>
            <a:ext cx="3929861" cy="521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18747a827b_1_193"/>
          <p:cNvSpPr txBox="1"/>
          <p:nvPr/>
        </p:nvSpPr>
        <p:spPr>
          <a:xfrm>
            <a:off x="4471877" y="6560307"/>
            <a:ext cx="771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Tamura R </a:t>
            </a:r>
            <a:r>
              <a:rPr i="1"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Mol. Int. J. Mol. Sci.</a:t>
            </a: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2021, </a:t>
            </a: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22(11), 5850</a:t>
            </a:r>
            <a:endParaRPr/>
          </a:p>
        </p:txBody>
      </p:sp>
      <p:pic>
        <p:nvPicPr>
          <p:cNvPr id="466" name="Google Shape;466;g118747a827b_1_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057" y="704701"/>
            <a:ext cx="6190919" cy="212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18747a827b_1_193"/>
          <p:cNvSpPr/>
          <p:nvPr/>
        </p:nvSpPr>
        <p:spPr>
          <a:xfrm flipH="1" rot="10800000">
            <a:off x="-994705" y="40335"/>
            <a:ext cx="14144400" cy="513300"/>
          </a:xfrm>
          <a:prstGeom prst="trapezoid">
            <a:avLst>
              <a:gd fmla="val 91718" name="adj"/>
            </a:avLst>
          </a:prstGeom>
          <a:solidFill>
            <a:srgbClr val="7BAF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118747a827b_1_193"/>
          <p:cNvSpPr/>
          <p:nvPr/>
        </p:nvSpPr>
        <p:spPr>
          <a:xfrm flipH="1" rot="10800000">
            <a:off x="-630707" y="-82192"/>
            <a:ext cx="14144400" cy="513300"/>
          </a:xfrm>
          <a:prstGeom prst="trapezoid">
            <a:avLst>
              <a:gd fmla="val 91718" name="adj"/>
            </a:avLst>
          </a:prstGeom>
          <a:solidFill>
            <a:srgbClr val="3A38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Google Shape;469;g118747a827b_1_193"/>
          <p:cNvGrpSpPr/>
          <p:nvPr/>
        </p:nvGrpSpPr>
        <p:grpSpPr>
          <a:xfrm>
            <a:off x="9549777" y="4736"/>
            <a:ext cx="2673329" cy="400200"/>
            <a:chOff x="7153473" y="69788"/>
            <a:chExt cx="2005047" cy="400200"/>
          </a:xfrm>
        </p:grpSpPr>
        <p:grpSp>
          <p:nvGrpSpPr>
            <p:cNvPr id="470" name="Google Shape;470;g118747a827b_1_193"/>
            <p:cNvGrpSpPr/>
            <p:nvPr/>
          </p:nvGrpSpPr>
          <p:grpSpPr>
            <a:xfrm>
              <a:off x="7153473" y="151819"/>
              <a:ext cx="508050" cy="238249"/>
              <a:chOff x="7153473" y="151819"/>
              <a:chExt cx="508050" cy="238249"/>
            </a:xfrm>
          </p:grpSpPr>
          <p:sp>
            <p:nvSpPr>
              <p:cNvPr id="471" name="Google Shape;471;g118747a827b_1_193"/>
              <p:cNvSpPr/>
              <p:nvPr/>
            </p:nvSpPr>
            <p:spPr>
              <a:xfrm>
                <a:off x="715347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g118747a827b_1_193"/>
              <p:cNvSpPr/>
              <p:nvPr/>
            </p:nvSpPr>
            <p:spPr>
              <a:xfrm>
                <a:off x="728682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g118747a827b_1_193"/>
              <p:cNvSpPr/>
              <p:nvPr/>
            </p:nvSpPr>
            <p:spPr>
              <a:xfrm>
                <a:off x="742017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g118747a827b_1_193"/>
              <p:cNvSpPr/>
              <p:nvPr/>
            </p:nvSpPr>
            <p:spPr>
              <a:xfrm>
                <a:off x="755352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g118747a827b_1_193"/>
              <p:cNvSpPr/>
              <p:nvPr/>
            </p:nvSpPr>
            <p:spPr>
              <a:xfrm>
                <a:off x="728682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g118747a827b_1_193"/>
              <p:cNvSpPr/>
              <p:nvPr/>
            </p:nvSpPr>
            <p:spPr>
              <a:xfrm>
                <a:off x="742017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g118747a827b_1_193"/>
              <p:cNvSpPr/>
              <p:nvPr/>
            </p:nvSpPr>
            <p:spPr>
              <a:xfrm>
                <a:off x="755352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8" name="Google Shape;478;g118747a827b_1_193"/>
              <p:cNvCxnSpPr/>
              <p:nvPr/>
            </p:nvCxnSpPr>
            <p:spPr>
              <a:xfrm>
                <a:off x="7204273" y="205831"/>
                <a:ext cx="400200" cy="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9" name="Google Shape;479;g118747a827b_1_193"/>
              <p:cNvCxnSpPr/>
              <p:nvPr/>
            </p:nvCxnSpPr>
            <p:spPr>
              <a:xfrm>
                <a:off x="7337697" y="336080"/>
                <a:ext cx="266700" cy="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0" name="Google Shape;480;g118747a827b_1_193"/>
              <p:cNvCxnSpPr/>
              <p:nvPr/>
            </p:nvCxnSpPr>
            <p:spPr>
              <a:xfrm rot="10800000">
                <a:off x="7340835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1" name="Google Shape;481;g118747a827b_1_193"/>
              <p:cNvCxnSpPr/>
              <p:nvPr/>
            </p:nvCxnSpPr>
            <p:spPr>
              <a:xfrm rot="10800000">
                <a:off x="7604323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2" name="Google Shape;482;g118747a827b_1_193"/>
              <p:cNvCxnSpPr/>
              <p:nvPr/>
            </p:nvCxnSpPr>
            <p:spPr>
              <a:xfrm rot="10800000">
                <a:off x="7474148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483" name="Google Shape;483;g118747a827b_1_193"/>
            <p:cNvSpPr txBox="1"/>
            <p:nvPr/>
          </p:nvSpPr>
          <p:spPr>
            <a:xfrm>
              <a:off x="7633920" y="69788"/>
              <a:ext cx="152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62ABD9"/>
                  </a:solidFill>
                  <a:latin typeface="Calibri"/>
                  <a:ea typeface="Calibri"/>
                  <a:cs typeface="Calibri"/>
                  <a:sym typeface="Calibri"/>
                </a:rPr>
                <a:t>Biological &amp; Biomedical Sciences Program</a:t>
              </a:r>
              <a:endParaRPr/>
            </a:p>
          </p:txBody>
        </p:sp>
      </p:grpSp>
      <p:sp>
        <p:nvSpPr>
          <p:cNvPr id="484" name="Google Shape;484;g118747a827b_1_193"/>
          <p:cNvSpPr txBox="1"/>
          <p:nvPr/>
        </p:nvSpPr>
        <p:spPr>
          <a:xfrm>
            <a:off x="271123" y="-4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18747a827b_3_4"/>
          <p:cNvSpPr txBox="1"/>
          <p:nvPr/>
        </p:nvSpPr>
        <p:spPr>
          <a:xfrm>
            <a:off x="271125" y="0"/>
            <a:ext cx="60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MILO detects compositional changes in mouse thymus</a:t>
            </a:r>
            <a:endParaRPr/>
          </a:p>
        </p:txBody>
      </p:sp>
      <p:pic>
        <p:nvPicPr>
          <p:cNvPr id="490" name="Google Shape;490;g118747a827b_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00" y="1461275"/>
            <a:ext cx="3884424" cy="476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18747a827b_3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902" y="2278562"/>
            <a:ext cx="4223350" cy="38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118747a827b_3_4"/>
          <p:cNvSpPr txBox="1"/>
          <p:nvPr/>
        </p:nvSpPr>
        <p:spPr>
          <a:xfrm>
            <a:off x="8607350" y="6479950"/>
            <a:ext cx="37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Emma Dann,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 Biotechnology.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2022.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8747a827b_2_186"/>
          <p:cNvSpPr txBox="1"/>
          <p:nvPr/>
        </p:nvSpPr>
        <p:spPr>
          <a:xfrm>
            <a:off x="271125" y="0"/>
            <a:ext cx="60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DBSCAN to identify discrete subpopulations </a:t>
            </a:r>
            <a:endParaRPr/>
          </a:p>
        </p:txBody>
      </p:sp>
      <p:pic>
        <p:nvPicPr>
          <p:cNvPr id="498" name="Google Shape;498;g118747a827b_2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25" y="994650"/>
            <a:ext cx="803910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18747a827b_2_186"/>
          <p:cNvSpPr txBox="1"/>
          <p:nvPr/>
        </p:nvSpPr>
        <p:spPr>
          <a:xfrm>
            <a:off x="1658175" y="4544325"/>
            <a:ext cx="840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From Pan-cancer scRNA-seq study…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authors used DBSCAN to identify subpopulations within cell lines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discrete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patterns of heterogeneity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118747a827b_2_186"/>
          <p:cNvSpPr txBox="1"/>
          <p:nvPr/>
        </p:nvSpPr>
        <p:spPr>
          <a:xfrm>
            <a:off x="8839675" y="6526300"/>
            <a:ext cx="36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 Kinker,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 Genetics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41c24659a_0_312"/>
          <p:cNvSpPr txBox="1"/>
          <p:nvPr/>
        </p:nvSpPr>
        <p:spPr>
          <a:xfrm>
            <a:off x="281123" y="10146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/>
          </a:p>
        </p:txBody>
      </p:sp>
      <p:sp>
        <p:nvSpPr>
          <p:cNvPr id="286" name="Google Shape;286;g1141c24659a_0_312"/>
          <p:cNvSpPr txBox="1"/>
          <p:nvPr/>
        </p:nvSpPr>
        <p:spPr>
          <a:xfrm>
            <a:off x="1076425" y="991378"/>
            <a:ext cx="47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/>
          </a:p>
        </p:txBody>
      </p:sp>
      <p:sp>
        <p:nvSpPr>
          <p:cNvPr id="287" name="Google Shape;287;g1141c24659a_0_312"/>
          <p:cNvSpPr txBox="1"/>
          <p:nvPr/>
        </p:nvSpPr>
        <p:spPr>
          <a:xfrm>
            <a:off x="1627416" y="1311536"/>
            <a:ext cx="802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Background of pan-cancer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heterogeneity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1141c24659a_0_312"/>
          <p:cNvSpPr txBox="1"/>
          <p:nvPr/>
        </p:nvSpPr>
        <p:spPr>
          <a:xfrm>
            <a:off x="1076425" y="2161541"/>
            <a:ext cx="67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Data &amp; Methods</a:t>
            </a:r>
            <a:endParaRPr/>
          </a:p>
        </p:txBody>
      </p:sp>
      <p:sp>
        <p:nvSpPr>
          <p:cNvPr id="289" name="Google Shape;289;g1141c24659a_0_312"/>
          <p:cNvSpPr txBox="1"/>
          <p:nvPr/>
        </p:nvSpPr>
        <p:spPr>
          <a:xfrm>
            <a:off x="1076424" y="4511095"/>
            <a:ext cx="47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Di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scussion</a:t>
            </a:r>
            <a:endParaRPr/>
          </a:p>
        </p:txBody>
      </p:sp>
      <p:sp>
        <p:nvSpPr>
          <p:cNvPr id="290" name="Google Shape;290;g1141c24659a_0_312"/>
          <p:cNvSpPr txBox="1"/>
          <p:nvPr/>
        </p:nvSpPr>
        <p:spPr>
          <a:xfrm>
            <a:off x="1627416" y="2616786"/>
            <a:ext cx="8025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Overall Workflow scheme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cPCA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MILO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DBSCAN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1141c24659a_0_312"/>
          <p:cNvSpPr txBox="1"/>
          <p:nvPr/>
        </p:nvSpPr>
        <p:spPr>
          <a:xfrm>
            <a:off x="1627416" y="4966336"/>
            <a:ext cx="802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Work Timeline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1141c24659a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50" y="2161550"/>
            <a:ext cx="11281025" cy="39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41c24659a_0_414"/>
          <p:cNvSpPr txBox="1"/>
          <p:nvPr/>
        </p:nvSpPr>
        <p:spPr>
          <a:xfrm>
            <a:off x="271123" y="-4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/>
          </a:p>
        </p:txBody>
      </p:sp>
      <p:sp>
        <p:nvSpPr>
          <p:cNvPr id="298" name="Google Shape;298;g1141c24659a_0_414"/>
          <p:cNvSpPr txBox="1"/>
          <p:nvPr/>
        </p:nvSpPr>
        <p:spPr>
          <a:xfrm>
            <a:off x="748203" y="1037975"/>
            <a:ext cx="10917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What is Intra-Tumor Heterogeneity?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g1141c24659a_0_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062" y="1967900"/>
            <a:ext cx="9947873" cy="433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141c24659a_0_414"/>
          <p:cNvSpPr txBox="1"/>
          <p:nvPr/>
        </p:nvSpPr>
        <p:spPr>
          <a:xfrm>
            <a:off x="9218350" y="6375250"/>
            <a:ext cx="37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el-Sayes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Cancers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2021.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118747a827b_4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723" y="2084400"/>
            <a:ext cx="9225800" cy="40903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18747a827b_4_24"/>
          <p:cNvSpPr txBox="1"/>
          <p:nvPr/>
        </p:nvSpPr>
        <p:spPr>
          <a:xfrm>
            <a:off x="748203" y="1037975"/>
            <a:ext cx="10917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Identifying Recurring Programs of Heterogeneity (Tumors vs </a:t>
            </a:r>
            <a:r>
              <a:rPr i="1" lang="en-US" sz="2200">
                <a:latin typeface="Calibri"/>
                <a:ea typeface="Calibri"/>
                <a:cs typeface="Calibri"/>
                <a:sym typeface="Calibri"/>
              </a:rPr>
              <a:t>in vitro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cell lines)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8747a827b_4_8"/>
          <p:cNvSpPr txBox="1"/>
          <p:nvPr/>
        </p:nvSpPr>
        <p:spPr>
          <a:xfrm>
            <a:off x="271123" y="-4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/>
          </a:p>
        </p:txBody>
      </p:sp>
      <p:sp>
        <p:nvSpPr>
          <p:cNvPr id="312" name="Google Shape;312;g118747a827b_4_8"/>
          <p:cNvSpPr txBox="1"/>
          <p:nvPr/>
        </p:nvSpPr>
        <p:spPr>
          <a:xfrm>
            <a:off x="748200" y="1037975"/>
            <a:ext cx="75591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Methods: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Multiplexed single-cell RNA seq profiling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Dimensionality Reduction and Clustering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Mapping to bulk RNA-seq data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g118747a827b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654" y="919025"/>
            <a:ext cx="3355125" cy="25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18747a827b_4_8"/>
          <p:cNvSpPr/>
          <p:nvPr/>
        </p:nvSpPr>
        <p:spPr>
          <a:xfrm>
            <a:off x="8546350" y="851650"/>
            <a:ext cx="2541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g118747a827b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00" y="4145400"/>
            <a:ext cx="11402276" cy="244970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18747a827b_4_8"/>
          <p:cNvSpPr/>
          <p:nvPr/>
        </p:nvSpPr>
        <p:spPr>
          <a:xfrm>
            <a:off x="494100" y="4231350"/>
            <a:ext cx="2541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18747a827b_4_8"/>
          <p:cNvSpPr/>
          <p:nvPr/>
        </p:nvSpPr>
        <p:spPr>
          <a:xfrm>
            <a:off x="5946600" y="4318000"/>
            <a:ext cx="3466500" cy="210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41c24659a_0_421"/>
          <p:cNvSpPr txBox="1"/>
          <p:nvPr/>
        </p:nvSpPr>
        <p:spPr>
          <a:xfrm>
            <a:off x="271123" y="-4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Aims</a:t>
            </a:r>
            <a:endParaRPr/>
          </a:p>
        </p:txBody>
      </p:sp>
      <p:sp>
        <p:nvSpPr>
          <p:cNvPr id="323" name="Google Shape;323;g1141c24659a_0_421"/>
          <p:cNvSpPr txBox="1"/>
          <p:nvPr/>
        </p:nvSpPr>
        <p:spPr>
          <a:xfrm>
            <a:off x="748200" y="1037975"/>
            <a:ext cx="10786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Can we identify similar programs by clustering bulk RNA-seq data instead?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Comparing graph-based clustering to non-graph based method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Identify other additional programs from the data?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8747a827b_1_1"/>
          <p:cNvSpPr txBox="1"/>
          <p:nvPr/>
        </p:nvSpPr>
        <p:spPr>
          <a:xfrm>
            <a:off x="281123" y="10146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/>
          </a:p>
        </p:txBody>
      </p:sp>
      <p:sp>
        <p:nvSpPr>
          <p:cNvPr id="329" name="Google Shape;329;g118747a827b_1_1"/>
          <p:cNvSpPr txBox="1"/>
          <p:nvPr/>
        </p:nvSpPr>
        <p:spPr>
          <a:xfrm>
            <a:off x="1076425" y="991378"/>
            <a:ext cx="47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/>
          </a:p>
        </p:txBody>
      </p:sp>
      <p:sp>
        <p:nvSpPr>
          <p:cNvPr id="330" name="Google Shape;330;g118747a827b_1_1"/>
          <p:cNvSpPr txBox="1"/>
          <p:nvPr/>
        </p:nvSpPr>
        <p:spPr>
          <a:xfrm>
            <a:off x="1627416" y="1398536"/>
            <a:ext cx="802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Background of pan-cancer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heterogeneity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118747a827b_1_1"/>
          <p:cNvSpPr txBox="1"/>
          <p:nvPr/>
        </p:nvSpPr>
        <p:spPr>
          <a:xfrm>
            <a:off x="1076425" y="2161541"/>
            <a:ext cx="67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Data &amp; Methods</a:t>
            </a:r>
            <a:endParaRPr/>
          </a:p>
        </p:txBody>
      </p:sp>
      <p:sp>
        <p:nvSpPr>
          <p:cNvPr id="332" name="Google Shape;332;g118747a827b_1_1"/>
          <p:cNvSpPr txBox="1"/>
          <p:nvPr/>
        </p:nvSpPr>
        <p:spPr>
          <a:xfrm>
            <a:off x="1076424" y="4511095"/>
            <a:ext cx="47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Di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scussion</a:t>
            </a:r>
            <a:endParaRPr/>
          </a:p>
        </p:txBody>
      </p:sp>
      <p:sp>
        <p:nvSpPr>
          <p:cNvPr id="333" name="Google Shape;333;g118747a827b_1_1"/>
          <p:cNvSpPr txBox="1"/>
          <p:nvPr/>
        </p:nvSpPr>
        <p:spPr>
          <a:xfrm>
            <a:off x="1627416" y="2628336"/>
            <a:ext cx="8025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Overall Workflow scheme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cPCA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MILO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DBSCAN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18747a827b_1_1"/>
          <p:cNvSpPr txBox="1"/>
          <p:nvPr/>
        </p:nvSpPr>
        <p:spPr>
          <a:xfrm>
            <a:off x="1627416" y="4966336"/>
            <a:ext cx="802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Expected Challenges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Work Timeline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g118747a827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4444525"/>
            <a:ext cx="11281025" cy="16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18747a827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50" y="703552"/>
            <a:ext cx="11281025" cy="14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41c24659a_0_424"/>
          <p:cNvSpPr txBox="1"/>
          <p:nvPr/>
        </p:nvSpPr>
        <p:spPr>
          <a:xfrm>
            <a:off x="271123" y="-4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endParaRPr/>
          </a:p>
        </p:txBody>
      </p:sp>
      <p:sp>
        <p:nvSpPr>
          <p:cNvPr id="342" name="Google Shape;342;g1141c24659a_0_424"/>
          <p:cNvSpPr txBox="1"/>
          <p:nvPr/>
        </p:nvSpPr>
        <p:spPr>
          <a:xfrm>
            <a:off x="898923" y="806653"/>
            <a:ext cx="51672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Dataset: Bulk RNA-seq</a:t>
            </a:r>
            <a:endParaRPr/>
          </a:p>
        </p:txBody>
      </p:sp>
      <p:sp>
        <p:nvSpPr>
          <p:cNvPr id="343" name="Google Shape;343;g1141c24659a_0_424"/>
          <p:cNvSpPr txBox="1"/>
          <p:nvPr/>
        </p:nvSpPr>
        <p:spPr>
          <a:xfrm>
            <a:off x="6287700" y="1051354"/>
            <a:ext cx="51789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1158 cancer cell lines, 56,318 genes</a:t>
            </a:r>
            <a:endParaRPr/>
          </a:p>
          <a:p>
            <a:pPr indent="-101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g1141c24659a_0_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146" y="2298486"/>
            <a:ext cx="37814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141c24659a_0_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808" y="3401239"/>
            <a:ext cx="4610100" cy="251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1141c24659a_0_4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6687" y="2298485"/>
            <a:ext cx="524827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8747a827b_6_117"/>
          <p:cNvSpPr/>
          <p:nvPr/>
        </p:nvSpPr>
        <p:spPr>
          <a:xfrm>
            <a:off x="3190051" y="1249300"/>
            <a:ext cx="5275800" cy="474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RNA-seq (n=1158 cell lines)</a:t>
            </a:r>
            <a:endParaRPr/>
          </a:p>
        </p:txBody>
      </p:sp>
      <p:sp>
        <p:nvSpPr>
          <p:cNvPr id="352" name="Google Shape;352;g118747a827b_6_117"/>
          <p:cNvSpPr/>
          <p:nvPr/>
        </p:nvSpPr>
        <p:spPr>
          <a:xfrm>
            <a:off x="1729687" y="869636"/>
            <a:ext cx="8223300" cy="10773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18747a827b_6_117"/>
          <p:cNvSpPr txBox="1"/>
          <p:nvPr/>
        </p:nvSpPr>
        <p:spPr>
          <a:xfrm>
            <a:off x="1751129" y="869636"/>
            <a:ext cx="1259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data</a:t>
            </a:r>
            <a:endParaRPr/>
          </a:p>
        </p:txBody>
      </p:sp>
      <p:sp>
        <p:nvSpPr>
          <p:cNvPr id="354" name="Google Shape;354;g118747a827b_6_117"/>
          <p:cNvSpPr/>
          <p:nvPr/>
        </p:nvSpPr>
        <p:spPr>
          <a:xfrm>
            <a:off x="3190051" y="2505566"/>
            <a:ext cx="5275800" cy="4881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non-expressed gene, select the top 5,000 most expressed genes</a:t>
            </a:r>
            <a:endParaRPr/>
          </a:p>
        </p:txBody>
      </p:sp>
      <p:sp>
        <p:nvSpPr>
          <p:cNvPr id="355" name="Google Shape;355;g118747a827b_6_117"/>
          <p:cNvSpPr/>
          <p:nvPr/>
        </p:nvSpPr>
        <p:spPr>
          <a:xfrm>
            <a:off x="1729687" y="2161578"/>
            <a:ext cx="8223300" cy="10773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118747a827b_6_117"/>
          <p:cNvSpPr txBox="1"/>
          <p:nvPr/>
        </p:nvSpPr>
        <p:spPr>
          <a:xfrm>
            <a:off x="1751129" y="2161578"/>
            <a:ext cx="1259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</a:t>
            </a:r>
            <a:endParaRPr/>
          </a:p>
        </p:txBody>
      </p:sp>
      <p:sp>
        <p:nvSpPr>
          <p:cNvPr id="357" name="Google Shape;357;g118747a827b_6_117"/>
          <p:cNvSpPr/>
          <p:nvPr/>
        </p:nvSpPr>
        <p:spPr>
          <a:xfrm>
            <a:off x="1735015" y="3394642"/>
            <a:ext cx="8217900" cy="10773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118747a827b_6_117"/>
          <p:cNvSpPr txBox="1"/>
          <p:nvPr/>
        </p:nvSpPr>
        <p:spPr>
          <a:xfrm>
            <a:off x="1772571" y="3422350"/>
            <a:ext cx="190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 reduction</a:t>
            </a:r>
            <a:endParaRPr/>
          </a:p>
        </p:txBody>
      </p:sp>
      <p:sp>
        <p:nvSpPr>
          <p:cNvPr id="359" name="Google Shape;359;g118747a827b_6_117"/>
          <p:cNvSpPr/>
          <p:nvPr/>
        </p:nvSpPr>
        <p:spPr>
          <a:xfrm flipH="1" rot="10800000">
            <a:off x="-994705" y="40335"/>
            <a:ext cx="14144400" cy="513300"/>
          </a:xfrm>
          <a:prstGeom prst="trapezoid">
            <a:avLst>
              <a:gd fmla="val 91718" name="adj"/>
            </a:avLst>
          </a:prstGeom>
          <a:solidFill>
            <a:srgbClr val="7BAF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118747a827b_6_117"/>
          <p:cNvSpPr/>
          <p:nvPr/>
        </p:nvSpPr>
        <p:spPr>
          <a:xfrm flipH="1" rot="10800000">
            <a:off x="-630707" y="-82192"/>
            <a:ext cx="14144400" cy="513300"/>
          </a:xfrm>
          <a:prstGeom prst="trapezoid">
            <a:avLst>
              <a:gd fmla="val 91718" name="adj"/>
            </a:avLst>
          </a:prstGeom>
          <a:solidFill>
            <a:srgbClr val="3A38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g118747a827b_6_117"/>
          <p:cNvGrpSpPr/>
          <p:nvPr/>
        </p:nvGrpSpPr>
        <p:grpSpPr>
          <a:xfrm>
            <a:off x="9549777" y="4736"/>
            <a:ext cx="2673329" cy="400200"/>
            <a:chOff x="7153473" y="69788"/>
            <a:chExt cx="2005047" cy="400200"/>
          </a:xfrm>
        </p:grpSpPr>
        <p:grpSp>
          <p:nvGrpSpPr>
            <p:cNvPr id="362" name="Google Shape;362;g118747a827b_6_117"/>
            <p:cNvGrpSpPr/>
            <p:nvPr/>
          </p:nvGrpSpPr>
          <p:grpSpPr>
            <a:xfrm>
              <a:off x="7153473" y="151819"/>
              <a:ext cx="508050" cy="238249"/>
              <a:chOff x="7153473" y="151819"/>
              <a:chExt cx="508050" cy="238249"/>
            </a:xfrm>
          </p:grpSpPr>
          <p:sp>
            <p:nvSpPr>
              <p:cNvPr id="363" name="Google Shape;363;g118747a827b_6_117"/>
              <p:cNvSpPr/>
              <p:nvPr/>
            </p:nvSpPr>
            <p:spPr>
              <a:xfrm>
                <a:off x="715347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g118747a827b_6_117"/>
              <p:cNvSpPr/>
              <p:nvPr/>
            </p:nvSpPr>
            <p:spPr>
              <a:xfrm>
                <a:off x="728682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g118747a827b_6_117"/>
              <p:cNvSpPr/>
              <p:nvPr/>
            </p:nvSpPr>
            <p:spPr>
              <a:xfrm>
                <a:off x="742017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g118747a827b_6_117"/>
              <p:cNvSpPr/>
              <p:nvPr/>
            </p:nvSpPr>
            <p:spPr>
              <a:xfrm>
                <a:off x="7553523" y="151819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g118747a827b_6_117"/>
              <p:cNvSpPr/>
              <p:nvPr/>
            </p:nvSpPr>
            <p:spPr>
              <a:xfrm>
                <a:off x="728682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g118747a827b_6_117"/>
              <p:cNvSpPr/>
              <p:nvPr/>
            </p:nvSpPr>
            <p:spPr>
              <a:xfrm>
                <a:off x="742017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g118747a827b_6_117"/>
              <p:cNvSpPr/>
              <p:nvPr/>
            </p:nvSpPr>
            <p:spPr>
              <a:xfrm>
                <a:off x="7553523" y="282068"/>
                <a:ext cx="108000" cy="108000"/>
              </a:xfrm>
              <a:prstGeom prst="ellipse">
                <a:avLst/>
              </a:prstGeom>
              <a:solidFill>
                <a:srgbClr val="62ABD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0" name="Google Shape;370;g118747a827b_6_117"/>
              <p:cNvCxnSpPr/>
              <p:nvPr/>
            </p:nvCxnSpPr>
            <p:spPr>
              <a:xfrm>
                <a:off x="7204273" y="205831"/>
                <a:ext cx="400200" cy="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1" name="Google Shape;371;g118747a827b_6_117"/>
              <p:cNvCxnSpPr/>
              <p:nvPr/>
            </p:nvCxnSpPr>
            <p:spPr>
              <a:xfrm>
                <a:off x="7337697" y="336080"/>
                <a:ext cx="266700" cy="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g118747a827b_6_117"/>
              <p:cNvCxnSpPr/>
              <p:nvPr/>
            </p:nvCxnSpPr>
            <p:spPr>
              <a:xfrm rot="10800000">
                <a:off x="7340835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g118747a827b_6_117"/>
              <p:cNvCxnSpPr/>
              <p:nvPr/>
            </p:nvCxnSpPr>
            <p:spPr>
              <a:xfrm rot="10800000">
                <a:off x="7604323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g118747a827b_6_117"/>
              <p:cNvCxnSpPr/>
              <p:nvPr/>
            </p:nvCxnSpPr>
            <p:spPr>
              <a:xfrm rot="10800000">
                <a:off x="7474148" y="205843"/>
                <a:ext cx="0" cy="130200"/>
              </a:xfrm>
              <a:prstGeom prst="straightConnector1">
                <a:avLst/>
              </a:prstGeom>
              <a:solidFill>
                <a:srgbClr val="62ABD9"/>
              </a:solidFill>
              <a:ln cap="flat" cmpd="sng" w="9525">
                <a:solidFill>
                  <a:srgbClr val="62AB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375" name="Google Shape;375;g118747a827b_6_117"/>
            <p:cNvSpPr txBox="1"/>
            <p:nvPr/>
          </p:nvSpPr>
          <p:spPr>
            <a:xfrm>
              <a:off x="7633920" y="69788"/>
              <a:ext cx="152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62ABD9"/>
                  </a:solidFill>
                  <a:latin typeface="Calibri"/>
                  <a:ea typeface="Calibri"/>
                  <a:cs typeface="Calibri"/>
                  <a:sym typeface="Calibri"/>
                </a:rPr>
                <a:t>Biological &amp; Biomedical Sciences Program</a:t>
              </a:r>
              <a:endParaRPr/>
            </a:p>
          </p:txBody>
        </p:sp>
      </p:grpSp>
      <p:cxnSp>
        <p:nvCxnSpPr>
          <p:cNvPr id="376" name="Google Shape;376;g118747a827b_6_117"/>
          <p:cNvCxnSpPr>
            <a:stCxn id="351" idx="2"/>
            <a:endCxn id="354" idx="0"/>
          </p:cNvCxnSpPr>
          <p:nvPr/>
        </p:nvCxnSpPr>
        <p:spPr>
          <a:xfrm>
            <a:off x="5827951" y="1723900"/>
            <a:ext cx="0" cy="7818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7" name="Google Shape;377;g118747a827b_6_117"/>
          <p:cNvSpPr/>
          <p:nvPr/>
        </p:nvSpPr>
        <p:spPr>
          <a:xfrm>
            <a:off x="3190051" y="3789494"/>
            <a:ext cx="5275800" cy="5022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Contrastive Principal component Analysis</a:t>
            </a:r>
            <a:endParaRPr/>
          </a:p>
        </p:txBody>
      </p:sp>
      <p:cxnSp>
        <p:nvCxnSpPr>
          <p:cNvPr id="378" name="Google Shape;378;g118747a827b_6_117"/>
          <p:cNvCxnSpPr>
            <a:stCxn id="354" idx="2"/>
            <a:endCxn id="377" idx="0"/>
          </p:cNvCxnSpPr>
          <p:nvPr/>
        </p:nvCxnSpPr>
        <p:spPr>
          <a:xfrm>
            <a:off x="5827951" y="2993666"/>
            <a:ext cx="0" cy="7959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9" name="Google Shape;379;g118747a827b_6_117"/>
          <p:cNvSpPr/>
          <p:nvPr/>
        </p:nvSpPr>
        <p:spPr>
          <a:xfrm>
            <a:off x="1754248" y="4676195"/>
            <a:ext cx="8223300" cy="729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18747a827b_6_117"/>
          <p:cNvSpPr txBox="1"/>
          <p:nvPr/>
        </p:nvSpPr>
        <p:spPr>
          <a:xfrm>
            <a:off x="1797132" y="4627706"/>
            <a:ext cx="190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/>
          </a:p>
        </p:txBody>
      </p:sp>
      <p:sp>
        <p:nvSpPr>
          <p:cNvPr id="381" name="Google Shape;381;g118747a827b_6_117"/>
          <p:cNvSpPr/>
          <p:nvPr/>
        </p:nvSpPr>
        <p:spPr>
          <a:xfrm>
            <a:off x="2969901" y="4956752"/>
            <a:ext cx="1463100" cy="3393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MILO</a:t>
            </a:r>
            <a:endParaRPr/>
          </a:p>
        </p:txBody>
      </p:sp>
      <p:sp>
        <p:nvSpPr>
          <p:cNvPr id="382" name="Google Shape;382;g118747a827b_6_117"/>
          <p:cNvSpPr/>
          <p:nvPr/>
        </p:nvSpPr>
        <p:spPr>
          <a:xfrm>
            <a:off x="6918529" y="4956752"/>
            <a:ext cx="1945200" cy="3393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</a:t>
            </a:r>
            <a:endParaRPr/>
          </a:p>
        </p:txBody>
      </p:sp>
      <p:cxnSp>
        <p:nvCxnSpPr>
          <p:cNvPr id="383" name="Google Shape;383;g118747a827b_6_117"/>
          <p:cNvCxnSpPr>
            <a:stCxn id="377" idx="2"/>
            <a:endCxn id="381" idx="0"/>
          </p:cNvCxnSpPr>
          <p:nvPr/>
        </p:nvCxnSpPr>
        <p:spPr>
          <a:xfrm rot="5400000">
            <a:off x="4432201" y="3561044"/>
            <a:ext cx="665100" cy="2126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84" name="Google Shape;384;g118747a827b_6_117"/>
          <p:cNvCxnSpPr>
            <a:stCxn id="377" idx="2"/>
            <a:endCxn id="382" idx="0"/>
          </p:cNvCxnSpPr>
          <p:nvPr/>
        </p:nvCxnSpPr>
        <p:spPr>
          <a:xfrm flipH="1" rot="-5400000">
            <a:off x="6526951" y="3592694"/>
            <a:ext cx="665100" cy="20631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5" name="Google Shape;385;g118747a827b_6_117"/>
          <p:cNvSpPr/>
          <p:nvPr/>
        </p:nvSpPr>
        <p:spPr>
          <a:xfrm>
            <a:off x="1772571" y="5649994"/>
            <a:ext cx="8223300" cy="7371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118747a827b_6_117"/>
          <p:cNvSpPr txBox="1"/>
          <p:nvPr/>
        </p:nvSpPr>
        <p:spPr>
          <a:xfrm>
            <a:off x="1772571" y="5609633"/>
            <a:ext cx="190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data</a:t>
            </a:r>
            <a:endParaRPr/>
          </a:p>
        </p:txBody>
      </p:sp>
      <p:sp>
        <p:nvSpPr>
          <p:cNvPr id="387" name="Google Shape;387;g118747a827b_6_117"/>
          <p:cNvSpPr/>
          <p:nvPr/>
        </p:nvSpPr>
        <p:spPr>
          <a:xfrm>
            <a:off x="2749301" y="5811486"/>
            <a:ext cx="6454800" cy="5022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functional analysis both clustering method output data</a:t>
            </a:r>
            <a:endParaRPr/>
          </a:p>
        </p:txBody>
      </p:sp>
      <p:cxnSp>
        <p:nvCxnSpPr>
          <p:cNvPr id="388" name="Google Shape;388;g118747a827b_6_117"/>
          <p:cNvCxnSpPr>
            <a:stCxn id="381" idx="2"/>
            <a:endCxn id="387" idx="0"/>
          </p:cNvCxnSpPr>
          <p:nvPr/>
        </p:nvCxnSpPr>
        <p:spPr>
          <a:xfrm flipH="1" rot="-5400000">
            <a:off x="4581351" y="4416152"/>
            <a:ext cx="515400" cy="22752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89" name="Google Shape;389;g118747a827b_6_117"/>
          <p:cNvCxnSpPr>
            <a:stCxn id="382" idx="2"/>
            <a:endCxn id="387" idx="0"/>
          </p:cNvCxnSpPr>
          <p:nvPr/>
        </p:nvCxnSpPr>
        <p:spPr>
          <a:xfrm rot="5400000">
            <a:off x="6676279" y="4596602"/>
            <a:ext cx="515400" cy="1914300"/>
          </a:xfrm>
          <a:prstGeom prst="bentConnector3">
            <a:avLst>
              <a:gd fmla="val 49992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2022-03-01T19:37:06Z</dcterms:created>
  <dc:creator>John Lin</dc:creator>
</cp:coreProperties>
</file>